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27"/>
  </p:notesMasterIdLst>
  <p:handoutMasterIdLst>
    <p:handoutMasterId r:id="rId28"/>
  </p:handoutMasterIdLst>
  <p:sldIdLst>
    <p:sldId id="811" r:id="rId5"/>
    <p:sldId id="816" r:id="rId6"/>
    <p:sldId id="818" r:id="rId7"/>
    <p:sldId id="942" r:id="rId8"/>
    <p:sldId id="819" r:id="rId9"/>
    <p:sldId id="885" r:id="rId10"/>
    <p:sldId id="926" r:id="rId11"/>
    <p:sldId id="1039" r:id="rId12"/>
    <p:sldId id="1013" r:id="rId13"/>
    <p:sldId id="1000" r:id="rId14"/>
    <p:sldId id="1040" r:id="rId15"/>
    <p:sldId id="1042" r:id="rId16"/>
    <p:sldId id="1053" r:id="rId17"/>
    <p:sldId id="1045" r:id="rId18"/>
    <p:sldId id="1044" r:id="rId19"/>
    <p:sldId id="1048" r:id="rId20"/>
    <p:sldId id="1046" r:id="rId21"/>
    <p:sldId id="1049" r:id="rId22"/>
    <p:sldId id="1047" r:id="rId23"/>
    <p:sldId id="1043" r:id="rId24"/>
    <p:sldId id="1050" r:id="rId25"/>
    <p:sldId id="869" r:id="rId26"/>
  </p:sldIdLst>
  <p:sldSz cx="12192000" cy="6858000"/>
  <p:notesSz cx="7104063" cy="10234613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Light" panose="020B0502040204020203" pitchFamily="34" charset="0"/>
      <p:regular r:id="rId41"/>
      <p:italic r:id="rId42"/>
    </p:embeddedFont>
  </p:embeddedFontLst>
  <p:custDataLst>
    <p:tags r:id="rId4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011F39"/>
    <a:srgbClr val="144A7F"/>
    <a:srgbClr val="AAD23B"/>
    <a:srgbClr val="06516F"/>
    <a:srgbClr val="3B518E"/>
    <a:srgbClr val="FFFFFF"/>
    <a:srgbClr val="4AA5B7"/>
    <a:srgbClr val="F0F0F0"/>
    <a:srgbClr val="808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7355" autoAdjust="0"/>
  </p:normalViewPr>
  <p:slideViewPr>
    <p:cSldViewPr snapToGrid="0">
      <p:cViewPr varScale="1">
        <p:scale>
          <a:sx n="69" d="100"/>
          <a:sy n="69" d="100"/>
        </p:scale>
        <p:origin x="1094" y="38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07/09/2023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07/09/2023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679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Dans une application web service REST; il serait possible de créer dans </a:t>
            </a:r>
            <a:r>
              <a:rPr lang="fr-FR" dirty="0" err="1">
                <a:solidFill>
                  <a:srgbClr val="011F39"/>
                </a:solidFill>
              </a:rPr>
              <a:t>AvisRepository</a:t>
            </a:r>
            <a:r>
              <a:rPr lang="fr-FR" dirty="0">
                <a:solidFill>
                  <a:srgbClr val="011F39"/>
                </a:solidFill>
              </a:rPr>
              <a:t> :</a:t>
            </a:r>
          </a:p>
          <a:p>
            <a:pPr marL="0" lvl="0" indent="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List&lt;Avis&gt;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findByStagiaire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"stagiaire"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Stagiaire </a:t>
            </a:r>
            <a:r>
              <a:rPr lang="fr-FR" sz="1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stagiaire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Nous aurions l’identifiant de Stagiaire dans l’URL de la requête du @RestController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 @Service qui remonterait le Stagiaire et appellerait la méthode du Repository 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F3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rgbClr val="95B258"/>
                </a:solidFill>
              </a:rPr>
              <a:t>Spring Data REST </a:t>
            </a:r>
            <a:r>
              <a:rPr lang="fr-FR" dirty="0">
                <a:solidFill>
                  <a:srgbClr val="011F39"/>
                </a:solidFill>
              </a:rPr>
              <a:t>permet de manipuler uniquement les identifiants des associations pas un objet complexe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Il n’y a pas de @Service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Il faut donc une méthode dans </a:t>
            </a:r>
            <a:r>
              <a:rPr lang="fr-FR" dirty="0" err="1">
                <a:solidFill>
                  <a:srgbClr val="011F39"/>
                </a:solidFill>
              </a:rPr>
              <a:t>AvisRespository</a:t>
            </a:r>
            <a:r>
              <a:rPr lang="fr-FR" dirty="0">
                <a:solidFill>
                  <a:srgbClr val="011F39"/>
                </a:solidFill>
              </a:rPr>
              <a:t>; une méthode qui recherche par l’identifiant de Stagiaire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Dans notre cas, immatriculation est un identifiant pour Stagiaire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F3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List&lt;Avis&gt;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findByStagiaireImmatriculation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"immatriculation"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String </a:t>
            </a:r>
            <a:r>
              <a:rPr lang="fr-FR" sz="1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immatriculation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lvl="0" indent="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None/>
            </a:pPr>
            <a:endParaRPr lang="fr-FR" dirty="0">
              <a:solidFill>
                <a:srgbClr val="011F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7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244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Dans le cas d’une clef primaire d’association complexe (composite). Vous avez 2 choix.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Soit; vous repenser l’architecture de votre application </a:t>
            </a:r>
            <a:r>
              <a:rPr lang="fr-FR" dirty="0">
                <a:sym typeface="Wingdings" panose="05000000000000000000" pitchFamily="2" charset="2"/>
              </a:rPr>
              <a:t> remplacer la clef composite par une clef et les attributs de la clef d’origine deviennent de simple attribut de la classe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Soit; remplacer pour cette association l’utilisation de Spring Data REST par un simple web service @RestController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Spring Data REST préconise de manipuler des identifiants sans clef composite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974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864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Spring Data REST</a:t>
            </a:r>
            <a:r>
              <a:rPr lang="fr-FR" dirty="0"/>
              <a:t> a pour objectif de simplifier l’exposition d’une ressource grâce à l’utilisation de l’API REST</a:t>
            </a:r>
          </a:p>
          <a:p>
            <a:endParaRPr lang="fr-FR" dirty="0"/>
          </a:p>
          <a:p>
            <a:r>
              <a:rPr lang="fr-FR" dirty="0"/>
              <a:t>Pour créer une ressource d’API; Spring Data REST  s’appuie sur les principes de REST et du </a:t>
            </a:r>
            <a:r>
              <a:rPr lang="fr-FR" b="1" dirty="0"/>
              <a:t>HATEOAS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HATEOAS = déclaration d’une </a:t>
            </a:r>
            <a:r>
              <a:rPr lang="fr-FR" b="1" dirty="0"/>
              <a:t>interface universelle</a:t>
            </a:r>
            <a:r>
              <a:rPr lang="fr-FR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HATEOAS exige que le client REST se déplace uniquement dans l’application Web </a:t>
            </a:r>
            <a:r>
              <a:rPr lang="fr-FR" b="1" dirty="0"/>
              <a:t>en suivant les URI</a:t>
            </a:r>
            <a:r>
              <a:rPr lang="fr-FR" dirty="0"/>
              <a:t> (Uniform Resource </a:t>
            </a:r>
            <a:r>
              <a:rPr lang="fr-FR" dirty="0" err="1"/>
              <a:t>Identifiers</a:t>
            </a:r>
            <a:r>
              <a:rPr lang="fr-FR" dirty="0"/>
              <a:t>) au format hypermédia.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rgbClr val="011F39"/>
                </a:solidFill>
              </a:rPr>
              <a:t>En implémentant le principe HATEOAS, l’interface d’un service REST est adaptable rapidement.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dirty="0">
                <a:solidFill>
                  <a:srgbClr val="011F39"/>
                </a:solidFill>
              </a:rPr>
              <a:t>Utilise </a:t>
            </a:r>
            <a:r>
              <a:rPr lang="fr-FR" sz="1200" dirty="0">
                <a:solidFill>
                  <a:srgbClr val="95B258"/>
                </a:solidFill>
              </a:rPr>
              <a:t>Spring Data</a:t>
            </a:r>
            <a:r>
              <a:rPr lang="fr-FR" sz="1200" dirty="0">
                <a:solidFill>
                  <a:srgbClr val="011F39"/>
                </a:solidFill>
              </a:rPr>
              <a:t>, et permet de manipuler toutes ses méthodes</a:t>
            </a:r>
            <a:endParaRPr lang="fr-FR" sz="1200" dirty="0">
              <a:solidFill>
                <a:srgbClr val="95B258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Permet de manipuler les traitements de base du </a:t>
            </a:r>
            <a:r>
              <a:rPr lang="fr-FR" dirty="0" err="1"/>
              <a:t>Crud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La pagination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Les tris,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Tous les comportements de Spring Data</a:t>
            </a:r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Notre architecture Web Service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Permet de créer une 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avec calculs et traitements métiers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Potentiellement, restreindre les accès et les manipulations sur la base de données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Spring Data REST permet de créer des 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minimalistes rapidement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Si le but de l’application est simplement de créer une 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sur une base de données sans traitement ni calcul métier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Alors il est possible d’utiliser directement Spring Data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Et de respecter </a:t>
            </a:r>
            <a:r>
              <a:rPr lang="fr-FR" sz="12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HATEOAS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rgbClr val="95B258"/>
                </a:solidFill>
              </a:rPr>
              <a:t>Spring Data REST </a:t>
            </a:r>
            <a:r>
              <a:rPr lang="fr-FR" sz="1200" dirty="0">
                <a:solidFill>
                  <a:srgbClr val="011F39"/>
                </a:solidFill>
              </a:rPr>
              <a:t>s’appuie sur </a:t>
            </a:r>
            <a:r>
              <a:rPr lang="fr-FR" sz="1200" dirty="0">
                <a:solidFill>
                  <a:srgbClr val="95B258"/>
                </a:solidFill>
              </a:rPr>
              <a:t>Spring Data </a:t>
            </a:r>
            <a:r>
              <a:rPr lang="fr-FR" sz="1200" dirty="0">
                <a:solidFill>
                  <a:srgbClr val="011F39"/>
                </a:solidFill>
              </a:rPr>
              <a:t>pour manipuler les données en base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Spring nous propose donc de créer une API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en mappant directement les URLs sur le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Avec cette solution, nous aurons accès sans coder de contrôleur à toutes les méthodes de Repository au travers d’une URL correspondant par défaut au nom de l’entité au pluriel.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Attention à la sécurité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 starter est celui de « 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Repositories » dans Spring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Intializr</a:t>
            </a:r>
            <a:endParaRPr lang="fr-FR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buFont typeface="+mj-lt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ts val="1200"/>
              </a:spcBef>
              <a:spcAft>
                <a:spcPts val="300"/>
              </a:spcAft>
            </a:pPr>
            <a:endParaRPr lang="fr-FR" sz="1200" dirty="0">
              <a:effectLst/>
              <a:latin typeface="Segoe UI" panose="020B0502040204020203" pitchFamily="34" charset="0"/>
              <a:ea typeface="Andale Sans UI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614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Pour que le fonctionnement de Spring Data REST se passe facilement et sans contrainte. Il doit manipuler des entités simples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Clef primaire unique et sur un seul attribut (autogénérée ou de type simple : chaine de caractères, entiers)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L’ensemble des associations entre entités doivent respecter aussi cela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Si vous entités sont complexes (clefs composites par exemples) vous aurez des restrictions sur les manipulations de cette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Impossible de faire des recherches sur le lien d’association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Remarquez bien, qu’il respecte les normes de l’Anglais pour le pluriel.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Attention, nous n’avons pas les mêmes règles si nos classes sont en Français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Exemple : Cours; au pluriel pour Spring Boot cela donne courses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Nous verrons par la suite comment définir cette URL racine</a:t>
            </a:r>
          </a:p>
        </p:txBody>
      </p:sp>
    </p:spTree>
    <p:extLst>
      <p:ext uri="{BB962C8B-B14F-4D97-AF65-F5344CB8AC3E}">
        <p14:creationId xmlns:p14="http://schemas.microsoft.com/office/powerpoint/2010/main" val="197571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026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31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574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025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Il est aussi possible d’appeler des méthodes de recherche crées dans les</a:t>
            </a:r>
            <a:r>
              <a:rPr lang="fr-FR" i="1" dirty="0"/>
              <a:t> repository </a:t>
            </a:r>
            <a:r>
              <a:rPr lang="fr-FR" dirty="0"/>
              <a:t>pour réaliser des recherches dans la base de données.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Pour invoquer ces méthodes, il faut ajouter au </a:t>
            </a:r>
            <a:r>
              <a:rPr lang="fr-FR" dirty="0" err="1"/>
              <a:t>path</a:t>
            </a:r>
            <a:r>
              <a:rPr lang="fr-FR" dirty="0"/>
              <a:t> /</a:t>
            </a:r>
            <a:r>
              <a:rPr lang="fr-FR" i="1" dirty="0"/>
              <a:t>avis/</a:t>
            </a:r>
            <a:r>
              <a:rPr lang="fr-FR" i="1" dirty="0" err="1"/>
              <a:t>search</a:t>
            </a:r>
            <a:r>
              <a:rPr lang="fr-FR" i="1" dirty="0"/>
              <a:t>,</a:t>
            </a:r>
            <a:r>
              <a:rPr lang="fr-FR" dirty="0"/>
              <a:t> le nom de la méthode invoquée 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dans l’exemple,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findByNoteCours</a:t>
            </a:r>
            <a:r>
              <a:rPr lang="fr-FR" dirty="0"/>
              <a:t> suivi du paramètre </a:t>
            </a:r>
            <a:r>
              <a:rPr lang="fr-FR" i="1" dirty="0" err="1"/>
              <a:t>noteCours</a:t>
            </a:r>
            <a:r>
              <a:rPr lang="fr-FR" dirty="0"/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Notez bien que dans ce cas, le paramètre de la méthode est passé comme paramètre de la requête HTTP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Attention, les paramètres doivent être de type simple 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 des Objets </a:t>
            </a: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L’encodage d’un objet JSON dans l’url est complexe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Et Spring Data REST gère via @RequestBody le typage JSON &lt;-&gt; Java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Pas sur les paramètres d’URL</a:t>
            </a:r>
            <a:endParaRPr lang="fr-FR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57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Java </a:t>
            </a:r>
            <a:r>
              <a:rPr lang="fr-FR" sz="4400" b="0" strike="noStrike" spc="-1" dirty="0" err="1">
                <a:solidFill>
                  <a:srgbClr val="FFFFFF"/>
                </a:solidFill>
                <a:latin typeface="Segoe UI Light"/>
              </a:rPr>
              <a:t>Frameworks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05 – Spring Data REST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@RepositoryRestResource</a:t>
            </a:r>
          </a:p>
        </p:txBody>
      </p:sp>
    </p:spTree>
    <p:extLst>
      <p:ext uri="{BB962C8B-B14F-4D97-AF65-F5344CB8AC3E}">
        <p14:creationId xmlns:p14="http://schemas.microsoft.com/office/powerpoint/2010/main" val="10616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596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Nom des ressources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Spring Data REST </a:t>
            </a:r>
            <a:r>
              <a:rPr lang="fr-FR" sz="2400" dirty="0">
                <a:solidFill>
                  <a:srgbClr val="011F39"/>
                </a:solidFill>
              </a:rPr>
              <a:t>permet de préciser le nom des ressources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Ajout sur les interfaces Repository de l’annotation </a:t>
            </a:r>
            <a:r>
              <a:rPr lang="fr-FR" sz="2400" dirty="0">
                <a:solidFill>
                  <a:srgbClr val="95B258"/>
                </a:solidFill>
              </a:rPr>
              <a:t>@RepositoryRestResource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Et des paramètres :</a:t>
            </a:r>
          </a:p>
          <a:p>
            <a:pPr marL="1028700" lvl="1" indent="-5715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collectionResourceRel</a:t>
            </a:r>
            <a:r>
              <a:rPr lang="fr-FR" dirty="0">
                <a:solidFill>
                  <a:srgbClr val="95B258"/>
                </a:solidFill>
              </a:rPr>
              <a:t>=</a:t>
            </a:r>
            <a:r>
              <a:rPr lang="fr-FR" dirty="0">
                <a:solidFill>
                  <a:srgbClr val="011F39"/>
                </a:solidFill>
              </a:rPr>
              <a:t>«</a:t>
            </a:r>
            <a:r>
              <a:rPr lang="fr-FR" dirty="0" err="1">
                <a:solidFill>
                  <a:srgbClr val="011F39"/>
                </a:solidFill>
              </a:rPr>
              <a:t>nom_ressource</a:t>
            </a:r>
            <a:r>
              <a:rPr lang="fr-FR" dirty="0">
                <a:solidFill>
                  <a:srgbClr val="011F39"/>
                </a:solidFill>
              </a:rPr>
              <a:t>»</a:t>
            </a:r>
          </a:p>
          <a:p>
            <a:pPr marL="1028700" lvl="1" indent="-5715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95B258"/>
                </a:solidFill>
              </a:rPr>
              <a:t>path</a:t>
            </a:r>
            <a:r>
              <a:rPr lang="fr-FR" dirty="0">
                <a:solidFill>
                  <a:srgbClr val="95B258"/>
                </a:solidFill>
              </a:rPr>
              <a:t>=</a:t>
            </a:r>
            <a:r>
              <a:rPr lang="fr-FR" dirty="0">
                <a:solidFill>
                  <a:srgbClr val="011F39"/>
                </a:solidFill>
              </a:rPr>
              <a:t>«</a:t>
            </a:r>
            <a:r>
              <a:rPr lang="fr-FR" dirty="0" err="1">
                <a:solidFill>
                  <a:srgbClr val="011F39"/>
                </a:solidFill>
              </a:rPr>
              <a:t>nom_ressource_dans_path</a:t>
            </a:r>
            <a:r>
              <a:rPr lang="fr-FR" dirty="0">
                <a:solidFill>
                  <a:srgbClr val="011F39"/>
                </a:solidFill>
              </a:rPr>
              <a:t>»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@RepositoryRestResource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56948C-976E-57D6-2457-F20980DD05B8}"/>
              </a:ext>
            </a:extLst>
          </p:cNvPr>
          <p:cNvSpPr txBox="1"/>
          <p:nvPr/>
        </p:nvSpPr>
        <p:spPr>
          <a:xfrm>
            <a:off x="3506875" y="4877061"/>
            <a:ext cx="8330938" cy="784830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5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@RepositoryRestResource</a:t>
            </a:r>
            <a:r>
              <a:rPr lang="fr-FR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(collectionResourceRel = </a:t>
            </a:r>
            <a:r>
              <a:rPr lang="fr-FR" sz="15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"cours"</a:t>
            </a:r>
            <a:r>
              <a:rPr lang="fr-FR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5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"cours"</a:t>
            </a:r>
            <a:r>
              <a:rPr lang="fr-FR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CoursRepository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MongoRepository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&lt;Cours,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CoursId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28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@RepositoryRestResource</a:t>
            </a:r>
          </a:p>
        </p:txBody>
      </p:sp>
    </p:spTree>
    <p:extLst>
      <p:ext uri="{BB962C8B-B14F-4D97-AF65-F5344CB8AC3E}">
        <p14:creationId xmlns:p14="http://schemas.microsoft.com/office/powerpoint/2010/main" val="26888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06</a:t>
            </a:r>
          </a:p>
        </p:txBody>
      </p:sp>
    </p:spTree>
    <p:extLst>
      <p:ext uri="{BB962C8B-B14F-4D97-AF65-F5344CB8AC3E}">
        <p14:creationId xmlns:p14="http://schemas.microsoft.com/office/powerpoint/2010/main" val="39857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Appel de requêtes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2207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488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Appel des méthodes de requêtes spécifiques de Repository 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Spring Data REST </a:t>
            </a:r>
            <a:r>
              <a:rPr lang="fr-FR" sz="2400" dirty="0">
                <a:solidFill>
                  <a:srgbClr val="011F39"/>
                </a:solidFill>
              </a:rPr>
              <a:t>permet d’appeler ces recherches spécifiques en ajoutant dans l’URL 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/</a:t>
            </a:r>
            <a:r>
              <a:rPr lang="fr-FR" sz="2400" dirty="0" err="1">
                <a:solidFill>
                  <a:srgbClr val="95B258"/>
                </a:solidFill>
              </a:rPr>
              <a:t>search</a:t>
            </a:r>
            <a:r>
              <a:rPr lang="fr-FR" sz="2400" dirty="0">
                <a:solidFill>
                  <a:srgbClr val="95B258"/>
                </a:solidFill>
              </a:rPr>
              <a:t>/</a:t>
            </a:r>
            <a:r>
              <a:rPr lang="fr-FR" sz="2400" dirty="0">
                <a:solidFill>
                  <a:srgbClr val="011F39"/>
                </a:solidFill>
              </a:rPr>
              <a:t>"</a:t>
            </a:r>
            <a:r>
              <a:rPr lang="fr-FR" sz="2400" dirty="0" err="1">
                <a:solidFill>
                  <a:srgbClr val="011F39"/>
                </a:solidFill>
              </a:rPr>
              <a:t>nom_méthode</a:t>
            </a:r>
            <a:r>
              <a:rPr lang="fr-FR" sz="2400" dirty="0">
                <a:solidFill>
                  <a:srgbClr val="011F39"/>
                </a:solidFill>
              </a:rPr>
              <a:t>"</a:t>
            </a:r>
            <a:r>
              <a:rPr lang="fr-FR" sz="2400" dirty="0">
                <a:solidFill>
                  <a:srgbClr val="95B258"/>
                </a:solidFill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Suivi des paramètres de la méthode en tant que paramètres de la requête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Appel de requêtes spécifiques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56948C-976E-57D6-2457-F20980DD05B8}"/>
              </a:ext>
            </a:extLst>
          </p:cNvPr>
          <p:cNvSpPr txBox="1"/>
          <p:nvPr/>
        </p:nvSpPr>
        <p:spPr>
          <a:xfrm>
            <a:off x="3506875" y="4132569"/>
            <a:ext cx="8330938" cy="338554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b="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http://localhost:8080/avis/search/findByNoteCours?noteCours=3</a:t>
            </a:r>
            <a:endParaRPr lang="en-US" sz="15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DDF5289-89AB-60CF-1038-60CFDFF7AF3D}"/>
              </a:ext>
            </a:extLst>
          </p:cNvPr>
          <p:cNvGrpSpPr/>
          <p:nvPr/>
        </p:nvGrpSpPr>
        <p:grpSpPr>
          <a:xfrm>
            <a:off x="3206601" y="5323320"/>
            <a:ext cx="7465411" cy="1096690"/>
            <a:chOff x="123350" y="2684547"/>
            <a:chExt cx="6608026" cy="1115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66FF4C-5A1D-ADC0-ECAF-569D607D40E9}"/>
                </a:ext>
              </a:extLst>
            </p:cNvPr>
            <p:cNvSpPr/>
            <p:nvPr/>
          </p:nvSpPr>
          <p:spPr>
            <a:xfrm>
              <a:off x="557592" y="2983182"/>
              <a:ext cx="6173784" cy="612001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Attention, les paramètres doivent être de type simple. </a:t>
              </a:r>
            </a:p>
            <a:p>
              <a:pPr algn="ctr"/>
              <a:r>
                <a:rPr lang="fr-FR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 des objets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FF6612F-79C0-0035-D132-93C2ACEC0C2F}"/>
                </a:ext>
              </a:extLst>
            </p:cNvPr>
            <p:cNvSpPr/>
            <p:nvPr/>
          </p:nvSpPr>
          <p:spPr>
            <a:xfrm>
              <a:off x="251592" y="2986265"/>
              <a:ext cx="612000" cy="612001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E792379-AAB0-9A2A-006C-916A4359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350" y="2684547"/>
              <a:ext cx="902286" cy="1115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8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Appel de requêtes spécifiques simples</a:t>
            </a:r>
          </a:p>
        </p:txBody>
      </p:sp>
    </p:spTree>
    <p:extLst>
      <p:ext uri="{BB962C8B-B14F-4D97-AF65-F5344CB8AC3E}">
        <p14:creationId xmlns:p14="http://schemas.microsoft.com/office/powerpoint/2010/main" val="38608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837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Méthodes de requêtes spécifiques et </a:t>
            </a:r>
            <a:r>
              <a:rPr lang="fr-FR" sz="2400" dirty="0">
                <a:solidFill>
                  <a:srgbClr val="95B258"/>
                </a:solidFill>
              </a:rPr>
              <a:t>association</a:t>
            </a:r>
            <a:r>
              <a:rPr lang="fr-FR" sz="2400" dirty="0">
                <a:solidFill>
                  <a:srgbClr val="011F39"/>
                </a:solidFill>
              </a:rPr>
              <a:t> 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Dans une application web service REST; il serait possible de créer dans </a:t>
            </a:r>
            <a:r>
              <a:rPr lang="fr-FR" dirty="0" err="1">
                <a:solidFill>
                  <a:srgbClr val="011F39"/>
                </a:solidFill>
              </a:rPr>
              <a:t>AvisRepository</a:t>
            </a:r>
            <a:r>
              <a:rPr lang="fr-FR" dirty="0">
                <a:solidFill>
                  <a:srgbClr val="011F39"/>
                </a:solidFill>
              </a:rPr>
              <a:t> : 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Et la manipuler via @RestController et @Service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Spring Data REST </a:t>
            </a:r>
            <a:r>
              <a:rPr lang="fr-FR" dirty="0">
                <a:solidFill>
                  <a:srgbClr val="011F39"/>
                </a:solidFill>
              </a:rPr>
              <a:t>permet de manipuler uniquement des identifiants simples de l’associations pas un objet complexe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Dans </a:t>
            </a:r>
            <a:r>
              <a:rPr lang="fr-FR" dirty="0" err="1">
                <a:solidFill>
                  <a:srgbClr val="011F39"/>
                </a:solidFill>
              </a:rPr>
              <a:t>AvisRepository</a:t>
            </a:r>
            <a:r>
              <a:rPr lang="fr-FR" dirty="0">
                <a:solidFill>
                  <a:srgbClr val="011F39"/>
                </a:solidFill>
              </a:rPr>
              <a:t>, il faut créer une méthode sur l’identifiant de Stagiaire (immatriculation) :</a:t>
            </a:r>
          </a:p>
          <a:p>
            <a:pPr marL="1257300" lvl="2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</a:endParaRP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95B258"/>
                </a:solidFill>
              </a:rPr>
              <a:t>Spring Data REST </a:t>
            </a:r>
            <a:r>
              <a:rPr lang="fr-FR" dirty="0">
                <a:solidFill>
                  <a:srgbClr val="011F39"/>
                </a:solidFill>
              </a:rPr>
              <a:t>permet de manipuler chaque champ simple de l’association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Appel de requêtes spécifiques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ACCD14E-60D6-AE10-4FA0-EC069D507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5" y="2409202"/>
            <a:ext cx="2455929" cy="35084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CF70028-4606-7FC0-9F6E-578553249346}"/>
              </a:ext>
            </a:extLst>
          </p:cNvPr>
          <p:cNvSpPr txBox="1"/>
          <p:nvPr/>
        </p:nvSpPr>
        <p:spPr>
          <a:xfrm>
            <a:off x="3506875" y="2459790"/>
            <a:ext cx="8330938" cy="284693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List&lt;Avis&gt; </a:t>
            </a:r>
            <a:r>
              <a:rPr lang="fr-FR" sz="125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findByStagiaire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5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5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"stagiaire"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Stagiaire </a:t>
            </a:r>
            <a:r>
              <a:rPr lang="fr-FR" sz="125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stagiaire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2470A5-D38D-5AAE-30EC-7CCE98023ED9}"/>
              </a:ext>
            </a:extLst>
          </p:cNvPr>
          <p:cNvSpPr txBox="1"/>
          <p:nvPr/>
        </p:nvSpPr>
        <p:spPr>
          <a:xfrm>
            <a:off x="3506876" y="4433617"/>
            <a:ext cx="8330938" cy="284693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List&lt;Avis&gt; </a:t>
            </a:r>
            <a:r>
              <a:rPr lang="fr-FR" sz="125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findByStagiaireImmatriculation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5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5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"immatriculation"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String </a:t>
            </a:r>
            <a:r>
              <a:rPr lang="fr-FR" sz="125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immatriculation</a:t>
            </a:r>
            <a:r>
              <a:rPr lang="fr-FR" sz="125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D8475EF-9502-9113-EF23-090CAA0BEFD9}"/>
              </a:ext>
            </a:extLst>
          </p:cNvPr>
          <p:cNvGrpSpPr/>
          <p:nvPr/>
        </p:nvGrpSpPr>
        <p:grpSpPr>
          <a:xfrm>
            <a:off x="3206601" y="5323320"/>
            <a:ext cx="7465411" cy="1096690"/>
            <a:chOff x="123350" y="2684547"/>
            <a:chExt cx="6608026" cy="11156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FFBD0D-E99F-C56D-7E62-A7AEB7BD87E9}"/>
                </a:ext>
              </a:extLst>
            </p:cNvPr>
            <p:cNvSpPr/>
            <p:nvPr/>
          </p:nvSpPr>
          <p:spPr>
            <a:xfrm>
              <a:off x="557592" y="2983182"/>
              <a:ext cx="6173784" cy="612001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Attention, l’identifiant ne peut pas être une clef composite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1E9FBAB7-55B6-C0C1-99B3-336847ED27A5}"/>
                </a:ext>
              </a:extLst>
            </p:cNvPr>
            <p:cNvSpPr/>
            <p:nvPr/>
          </p:nvSpPr>
          <p:spPr>
            <a:xfrm>
              <a:off x="251592" y="2986265"/>
              <a:ext cx="612000" cy="612001"/>
            </a:xfrm>
            <a:prstGeom prst="ellipse">
              <a:avLst/>
            </a:prstGeom>
            <a:solidFill>
              <a:srgbClr val="E5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6C478F5-36BF-83C5-75C4-17BA7197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350" y="2684547"/>
              <a:ext cx="902286" cy="1115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7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-11937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Appel de requêtes spécifiques sur des associations</a:t>
            </a:r>
          </a:p>
        </p:txBody>
      </p:sp>
    </p:spTree>
    <p:extLst>
      <p:ext uri="{BB962C8B-B14F-4D97-AF65-F5344CB8AC3E}">
        <p14:creationId xmlns:p14="http://schemas.microsoft.com/office/powerpoint/2010/main" val="22427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35968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Méthodes de requêtes spécifiques et </a:t>
            </a:r>
            <a:r>
              <a:rPr lang="fr-FR" sz="2400" dirty="0">
                <a:solidFill>
                  <a:srgbClr val="95B258"/>
                </a:solidFill>
              </a:rPr>
              <a:t>clef composite </a:t>
            </a:r>
            <a:r>
              <a:rPr lang="fr-FR" sz="2400" dirty="0">
                <a:solidFill>
                  <a:srgbClr val="011F39"/>
                </a:solidFill>
              </a:rPr>
              <a:t>: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Les identifiants ne peuvent pas être des clefs composites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Type complexe </a:t>
            </a:r>
            <a:r>
              <a:rPr lang="fr-FR" dirty="0">
                <a:solidFill>
                  <a:srgbClr val="011F39"/>
                </a:solidFill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011F39"/>
                </a:solidFill>
              </a:rPr>
              <a:t>non géré par Spring Data REST</a:t>
            </a:r>
          </a:p>
          <a:p>
            <a:pPr marL="342900" indent="-342900">
              <a:lnSpc>
                <a:spcPct val="120000"/>
              </a:lnSpc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Il faut donc faire un choix d’architecture entre 2 possibilités :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Repenser l’architecture pour supprimer la clef composite</a:t>
            </a:r>
          </a:p>
          <a:p>
            <a:pPr marL="800100" lvl="1" indent="-342900">
              <a:lnSpc>
                <a:spcPct val="120000"/>
              </a:lnSpc>
              <a:buClr>
                <a:srgbClr val="011F39"/>
              </a:buClr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</a:rPr>
              <a:t>Ou créer un service web classique (@RestController) et un service (@Service) pour l’association complexe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</a:rPr>
              <a:t>Spring Data REST </a:t>
            </a:r>
            <a:r>
              <a:rPr lang="fr-FR" sz="2400" dirty="0">
                <a:solidFill>
                  <a:srgbClr val="011F39"/>
                </a:solidFill>
              </a:rPr>
              <a:t>préconise la solution 1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Appel de requêtes spécifiques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Spring Data REST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Clef composite et requête spécifique</a:t>
            </a:r>
          </a:p>
        </p:txBody>
      </p:sp>
    </p:spTree>
    <p:extLst>
      <p:ext uri="{BB962C8B-B14F-4D97-AF65-F5344CB8AC3E}">
        <p14:creationId xmlns:p14="http://schemas.microsoft.com/office/powerpoint/2010/main" val="33145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-1" y="11936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: Gestion des avis – Partie 07</a:t>
            </a:r>
          </a:p>
        </p:txBody>
      </p:sp>
    </p:spTree>
    <p:extLst>
      <p:ext uri="{BB962C8B-B14F-4D97-AF65-F5344CB8AC3E}">
        <p14:creationId xmlns:p14="http://schemas.microsoft.com/office/powerpoint/2010/main" val="34697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745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Spring Data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Facilite la création de web service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S’appuie sur les principes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de </a:t>
            </a:r>
            <a:r>
              <a:rPr lang="fr-FR" dirty="0">
                <a:solidFill>
                  <a:srgbClr val="95B258"/>
                </a:solidFill>
              </a:rPr>
              <a:t>REST</a:t>
            </a:r>
            <a:r>
              <a:rPr lang="fr-FR" dirty="0">
                <a:solidFill>
                  <a:srgbClr val="011F39"/>
                </a:solidFill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Et d‘</a:t>
            </a:r>
            <a:r>
              <a:rPr lang="fr-FR" dirty="0">
                <a:solidFill>
                  <a:srgbClr val="95B258"/>
                </a:solidFill>
              </a:rPr>
              <a:t>HATEOAS</a:t>
            </a:r>
            <a:r>
              <a:rPr lang="fr-FR" dirty="0">
                <a:solidFill>
                  <a:srgbClr val="011F39"/>
                </a:solidFill>
              </a:rPr>
              <a:t> (</a:t>
            </a:r>
            <a:r>
              <a:rPr lang="fr-FR" dirty="0" err="1">
                <a:solidFill>
                  <a:srgbClr val="011F39"/>
                </a:solidFill>
              </a:rPr>
              <a:t>Hypermedia</a:t>
            </a:r>
            <a:r>
              <a:rPr lang="fr-FR" dirty="0">
                <a:solidFill>
                  <a:srgbClr val="011F39"/>
                </a:solidFill>
              </a:rPr>
              <a:t> As The Engine of Application State)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Utilise </a:t>
            </a:r>
            <a:r>
              <a:rPr lang="fr-FR" sz="2400" dirty="0">
                <a:solidFill>
                  <a:srgbClr val="95B258"/>
                </a:solidFill>
              </a:rPr>
              <a:t>Spring Data</a:t>
            </a:r>
          </a:p>
          <a:p>
            <a:pPr marL="342900" indent="-342900">
              <a:buClr>
                <a:srgbClr val="011F39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 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génèrera les contrôleurs automatiquement sur les Repository de Spring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L’URL sera avec le nom de la classe BO au pluriel (en Anglais)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Il est possible de gérer les exceptions via la d</a:t>
            </a:r>
            <a:r>
              <a:rPr lang="fr-FR" sz="2400" dirty="0">
                <a:solidFill>
                  <a:srgbClr val="011F39"/>
                </a:solidFill>
                <a:effectLst/>
                <a:cs typeface="Segoe UI" panose="020B0502040204020203" pitchFamily="34" charset="0"/>
              </a:rPr>
              <a:t>éclaration d’une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classe (Exception Handler)  annotée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@ControllerAdvice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Rappels sur Web Service REST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Présentation des contrôleur REST de Spring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 err="1">
                <a:solidFill>
                  <a:srgbClr val="FFFFFF"/>
                </a:solidFill>
              </a:rPr>
              <a:t>ResponseEntity</a:t>
            </a:r>
            <a:r>
              <a:rPr lang="fr-FR" sz="1800" dirty="0">
                <a:solidFill>
                  <a:srgbClr val="FFFFFF"/>
                </a:solidFill>
              </a:rPr>
              <a:t> &amp; Gestion d’erreur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D1E96-F052-0EBD-25A3-423F9F55A147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DBBEACEF-BB45-20BA-21DF-E0F46FDD0039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C9250F5-A63D-15A2-E1E8-F9CF007855A9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Validation des données, Gestion d’erreur et internationalisation</a:t>
            </a: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38E04570-5352-529F-661E-2EAA8C373329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0802" y="263425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Appel à des requêtes spécifiques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Introduction à Spring Data REST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25174" y="263425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2" y="1873356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@RepositoryRestResource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6A818E-C971-67BE-5B56-5EBCD13BBB1F}"/>
              </a:ext>
            </a:extLst>
          </p:cNvPr>
          <p:cNvGrpSpPr/>
          <p:nvPr/>
        </p:nvGrpSpPr>
        <p:grpSpPr>
          <a:xfrm>
            <a:off x="3816713" y="1112462"/>
            <a:ext cx="352619" cy="341632"/>
            <a:chOff x="3816714" y="1112462"/>
            <a:chExt cx="542922" cy="526006"/>
          </a:xfrm>
        </p:grpSpPr>
        <p:sp>
          <p:nvSpPr>
            <p:cNvPr id="25" name="Organigramme : Entrée manuelle 27">
              <a:extLst>
                <a:ext uri="{FF2B5EF4-FFF2-40B4-BE49-F238E27FC236}">
                  <a16:creationId xmlns:a16="http://schemas.microsoft.com/office/drawing/2014/main" id="{005DE19E-6A23-9FD6-C951-29F3466AA868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1DDC40F6-9F17-346B-E4BA-9B046DFCB448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7A084D-2F45-9231-5371-4B3C1CE1E729}"/>
              </a:ext>
            </a:extLst>
          </p:cNvPr>
          <p:cNvGrpSpPr/>
          <p:nvPr/>
        </p:nvGrpSpPr>
        <p:grpSpPr>
          <a:xfrm rot="5400000">
            <a:off x="3822206" y="1867864"/>
            <a:ext cx="341634" cy="352619"/>
            <a:chOff x="8271587" y="2588788"/>
            <a:chExt cx="3566226" cy="1105399"/>
          </a:xfrm>
        </p:grpSpPr>
        <p:sp>
          <p:nvSpPr>
            <p:cNvPr id="29" name="Organigramme : Entrée manuelle 27">
              <a:extLst>
                <a:ext uri="{FF2B5EF4-FFF2-40B4-BE49-F238E27FC236}">
                  <a16:creationId xmlns:a16="http://schemas.microsoft.com/office/drawing/2014/main" id="{E30889D4-C6AA-9C5C-CBBB-9B91CE4BEC7A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085E5184-9D01-25CC-2B0E-542195C22BAC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89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Introduction à Spring Data REST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5" y="1316959"/>
            <a:ext cx="8330938" cy="4594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95B258"/>
                </a:solidFill>
              </a:rPr>
              <a:t>Spring Data REST </a:t>
            </a:r>
            <a:r>
              <a:rPr lang="en-US" sz="2400" dirty="0">
                <a:solidFill>
                  <a:srgbClr val="011F39"/>
                </a:solidFill>
              </a:rPr>
              <a:t>fait parti du </a:t>
            </a:r>
            <a:r>
              <a:rPr lang="en-US" sz="2400" dirty="0" err="1">
                <a:solidFill>
                  <a:srgbClr val="011F39"/>
                </a:solidFill>
              </a:rPr>
              <a:t>projet</a:t>
            </a:r>
            <a:r>
              <a:rPr lang="en-US" sz="2400" dirty="0">
                <a:solidFill>
                  <a:srgbClr val="011F39"/>
                </a:solidFill>
              </a:rPr>
              <a:t> “umbrella Spring Data project”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11F39"/>
                </a:solidFill>
              </a:rPr>
              <a:t>Facilite</a:t>
            </a:r>
            <a:r>
              <a:rPr lang="en-US" sz="2400" dirty="0">
                <a:solidFill>
                  <a:srgbClr val="011F39"/>
                </a:solidFill>
              </a:rPr>
              <a:t> la </a:t>
            </a:r>
            <a:r>
              <a:rPr lang="en-US" sz="2400" dirty="0" err="1">
                <a:solidFill>
                  <a:srgbClr val="011F39"/>
                </a:solidFill>
              </a:rPr>
              <a:t>création</a:t>
            </a:r>
            <a:r>
              <a:rPr lang="en-US" sz="2400" dirty="0">
                <a:solidFill>
                  <a:srgbClr val="011F39"/>
                </a:solidFill>
              </a:rPr>
              <a:t> de web service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S’appuie sur les principes de </a:t>
            </a:r>
            <a:r>
              <a:rPr lang="fr-FR" sz="2400" dirty="0">
                <a:solidFill>
                  <a:srgbClr val="95B258"/>
                </a:solidFill>
              </a:rPr>
              <a:t>REST</a:t>
            </a:r>
            <a:r>
              <a:rPr lang="fr-FR" sz="2400" dirty="0">
                <a:solidFill>
                  <a:srgbClr val="011F39"/>
                </a:solidFill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Et d‘</a:t>
            </a:r>
            <a:r>
              <a:rPr lang="fr-FR" sz="2400" dirty="0">
                <a:solidFill>
                  <a:srgbClr val="95B258"/>
                </a:solidFill>
              </a:rPr>
              <a:t>HATEOAS</a:t>
            </a:r>
            <a:r>
              <a:rPr lang="fr-FR" sz="2400" dirty="0">
                <a:solidFill>
                  <a:srgbClr val="011F39"/>
                </a:solidFill>
              </a:rPr>
              <a:t> (</a:t>
            </a:r>
            <a:r>
              <a:rPr lang="en-US" sz="2400" dirty="0">
                <a:solidFill>
                  <a:srgbClr val="011F39"/>
                </a:solidFill>
              </a:rPr>
              <a:t>Hypermedia As The Engine of Application State</a:t>
            </a:r>
            <a:r>
              <a:rPr lang="fr-FR" sz="2400" dirty="0">
                <a:solidFill>
                  <a:srgbClr val="011F39"/>
                </a:solidFill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Une </a:t>
            </a:r>
            <a:r>
              <a:rPr lang="fr-FR" dirty="0">
                <a:solidFill>
                  <a:srgbClr val="95B258"/>
                </a:solidFill>
              </a:rPr>
              <a:t>interface universelle </a:t>
            </a:r>
            <a:r>
              <a:rPr lang="fr-FR" dirty="0">
                <a:solidFill>
                  <a:srgbClr val="011F39"/>
                </a:solidFill>
              </a:rPr>
              <a:t>adaptable rapidement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</a:rPr>
              <a:t>Le client REST </a:t>
            </a:r>
            <a:r>
              <a:rPr lang="fr-FR" dirty="0"/>
              <a:t>se déplace uniquement dans l’application Web en suivant les </a:t>
            </a:r>
            <a:r>
              <a:rPr lang="fr-FR" dirty="0">
                <a:solidFill>
                  <a:srgbClr val="95B258"/>
                </a:solidFill>
              </a:rPr>
              <a:t>URI</a:t>
            </a:r>
            <a:r>
              <a:rPr lang="fr-FR" dirty="0"/>
              <a:t> (Uniform Resource </a:t>
            </a:r>
            <a:r>
              <a:rPr lang="fr-FR" dirty="0" err="1"/>
              <a:t>Identifiers</a:t>
            </a:r>
            <a:r>
              <a:rPr lang="fr-FR" dirty="0"/>
              <a:t>) au format hypermédia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</a:rPr>
              <a:t>Utilise </a:t>
            </a:r>
            <a:r>
              <a:rPr lang="fr-FR" sz="2400" dirty="0">
                <a:solidFill>
                  <a:srgbClr val="95B258"/>
                </a:solidFill>
              </a:rPr>
              <a:t>Spring Data</a:t>
            </a:r>
            <a:r>
              <a:rPr lang="fr-FR" sz="2400" dirty="0">
                <a:solidFill>
                  <a:srgbClr val="011F39"/>
                </a:solidFill>
              </a:rPr>
              <a:t>, et permet de manipuler toutes ses méthodes</a:t>
            </a:r>
            <a:endParaRPr lang="fr-FR" sz="2400" dirty="0">
              <a:solidFill>
                <a:srgbClr val="95B258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re 1">
            <a:extLst>
              <a:ext uri="{FF2B5EF4-FFF2-40B4-BE49-F238E27FC236}">
                <a16:creationId xmlns:a16="http://schemas.microsoft.com/office/drawing/2014/main" id="{BB8DE0E6-0CCD-3A98-3F22-492012CE0387}"/>
              </a:ext>
            </a:extLst>
          </p:cNvPr>
          <p:cNvSpPr txBox="1">
            <a:spLocks/>
          </p:cNvSpPr>
          <p:nvPr/>
        </p:nvSpPr>
        <p:spPr>
          <a:xfrm>
            <a:off x="3506875" y="1329151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Application Web Service REST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11F39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Application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Spring Data REST </a:t>
            </a:r>
            <a:r>
              <a:rPr lang="fr-FR" sz="2400" dirty="0">
                <a:solidFill>
                  <a:srgbClr val="011F39"/>
                </a:solidFill>
                <a:cs typeface="Segoe UI" panose="020B0502040204020203" pitchFamily="34" charset="0"/>
              </a:rPr>
              <a:t>:</a:t>
            </a:r>
            <a:endParaRPr lang="fr-FR" sz="2400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à coins arrondis 8">
            <a:extLst>
              <a:ext uri="{FF2B5EF4-FFF2-40B4-BE49-F238E27FC236}">
                <a16:creationId xmlns:a16="http://schemas.microsoft.com/office/drawing/2014/main" id="{B4E10227-0927-085D-0D1B-5BBD7B32B7D5}"/>
              </a:ext>
            </a:extLst>
          </p:cNvPr>
          <p:cNvSpPr/>
          <p:nvPr/>
        </p:nvSpPr>
        <p:spPr>
          <a:xfrm>
            <a:off x="4770095" y="2159635"/>
            <a:ext cx="1892270" cy="1056317"/>
          </a:xfrm>
          <a:prstGeom prst="round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Logic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Layer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232CF27-343D-DA7B-0319-67B25DAA83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10" y="2435572"/>
            <a:ext cx="673972" cy="412808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CDC640A-FC3F-2E85-FE8D-286DC59D2F0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546837" y="2682827"/>
            <a:ext cx="1005545" cy="0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51AAE8C1-8FD3-242A-7C42-576EC5E58CAC}"/>
              </a:ext>
            </a:extLst>
          </p:cNvPr>
          <p:cNvSpPr txBox="1">
            <a:spLocks/>
          </p:cNvSpPr>
          <p:nvPr/>
        </p:nvSpPr>
        <p:spPr>
          <a:xfrm>
            <a:off x="10657794" y="2833123"/>
            <a:ext cx="606456" cy="427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B41971E9-8416-05A9-1572-E6556AC9F331}"/>
              </a:ext>
            </a:extLst>
          </p:cNvPr>
          <p:cNvSpPr/>
          <p:nvPr/>
        </p:nvSpPr>
        <p:spPr>
          <a:xfrm>
            <a:off x="1885259" y="2154214"/>
            <a:ext cx="1892270" cy="1056317"/>
          </a:xfrm>
          <a:prstGeom prst="round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ControllerRest</a:t>
            </a:r>
            <a:endParaRPr lang="fr-FR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5731D5-2E65-3C8B-167E-6F1D96861BAC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777529" y="2682373"/>
            <a:ext cx="992566" cy="5421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EDA94A8-010C-B30E-2277-E5DCE8CC0C7B}"/>
              </a:ext>
            </a:extLst>
          </p:cNvPr>
          <p:cNvCxnSpPr>
            <a:cxnSpLocks/>
          </p:cNvCxnSpPr>
          <p:nvPr/>
        </p:nvCxnSpPr>
        <p:spPr>
          <a:xfrm>
            <a:off x="6662365" y="2641976"/>
            <a:ext cx="1009979" cy="0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11">
            <a:extLst>
              <a:ext uri="{FF2B5EF4-FFF2-40B4-BE49-F238E27FC236}">
                <a16:creationId xmlns:a16="http://schemas.microsoft.com/office/drawing/2014/main" id="{D306EE17-4CC8-87AE-1B1B-4B04BD1E227F}"/>
              </a:ext>
            </a:extLst>
          </p:cNvPr>
          <p:cNvSpPr/>
          <p:nvPr/>
        </p:nvSpPr>
        <p:spPr>
          <a:xfrm>
            <a:off x="7667910" y="4722028"/>
            <a:ext cx="1878927" cy="1057225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Repository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17315297-F46A-2DD7-3D22-052262D3B4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10" y="5008478"/>
            <a:ext cx="673972" cy="412808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51276734-FF50-93B8-865D-72B058C473F8}"/>
              </a:ext>
            </a:extLst>
          </p:cNvPr>
          <p:cNvSpPr txBox="1">
            <a:spLocks/>
          </p:cNvSpPr>
          <p:nvPr/>
        </p:nvSpPr>
        <p:spPr>
          <a:xfrm>
            <a:off x="10653360" y="5400937"/>
            <a:ext cx="606456" cy="427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</a:t>
            </a:r>
          </a:p>
        </p:txBody>
      </p:sp>
      <p:sp>
        <p:nvSpPr>
          <p:cNvPr id="34" name="Rectangle à coins arrondis 8">
            <a:extLst>
              <a:ext uri="{FF2B5EF4-FFF2-40B4-BE49-F238E27FC236}">
                <a16:creationId xmlns:a16="http://schemas.microsoft.com/office/drawing/2014/main" id="{1E01E25E-5893-ADBE-F423-65305D63A68E}"/>
              </a:ext>
            </a:extLst>
          </p:cNvPr>
          <p:cNvSpPr/>
          <p:nvPr/>
        </p:nvSpPr>
        <p:spPr>
          <a:xfrm>
            <a:off x="1880824" y="4722028"/>
            <a:ext cx="2355915" cy="1056317"/>
          </a:xfrm>
          <a:prstGeom prst="roundRect">
            <a:avLst/>
          </a:prstGeom>
          <a:solidFill>
            <a:srgbClr val="4AA5B7"/>
          </a:solidFill>
          <a:ln>
            <a:solidFill>
              <a:srgbClr val="AAD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BFC2978-3D22-C13A-7048-307AD2102837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4236739" y="5250187"/>
            <a:ext cx="3431171" cy="454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 : avec coins rognés en diagonale 37">
            <a:extLst>
              <a:ext uri="{FF2B5EF4-FFF2-40B4-BE49-F238E27FC236}">
                <a16:creationId xmlns:a16="http://schemas.microsoft.com/office/drawing/2014/main" id="{290655E0-8B15-528B-9111-3AA167FFBFEE}"/>
              </a:ext>
            </a:extLst>
          </p:cNvPr>
          <p:cNvSpPr/>
          <p:nvPr/>
        </p:nvSpPr>
        <p:spPr>
          <a:xfrm>
            <a:off x="7888837" y="5302812"/>
            <a:ext cx="1437072" cy="370766"/>
          </a:xfrm>
          <a:prstGeom prst="snip2DiagRect">
            <a:avLst/>
          </a:prstGeom>
          <a:solidFill>
            <a:srgbClr val="011F39"/>
          </a:solidFill>
          <a:ln>
            <a:solidFill>
              <a:srgbClr val="0651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Spring Data</a:t>
            </a:r>
          </a:p>
        </p:txBody>
      </p:sp>
      <p:sp>
        <p:nvSpPr>
          <p:cNvPr id="39" name="Rectangle à coins arrondis 11">
            <a:extLst>
              <a:ext uri="{FF2B5EF4-FFF2-40B4-BE49-F238E27FC236}">
                <a16:creationId xmlns:a16="http://schemas.microsoft.com/office/drawing/2014/main" id="{34409E5C-AFBF-3DFD-A96E-77F26893457F}"/>
              </a:ext>
            </a:extLst>
          </p:cNvPr>
          <p:cNvSpPr/>
          <p:nvPr/>
        </p:nvSpPr>
        <p:spPr>
          <a:xfrm>
            <a:off x="7667910" y="2154214"/>
            <a:ext cx="1878927" cy="1057225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Repository</a:t>
            </a:r>
          </a:p>
        </p:txBody>
      </p:sp>
      <p:sp>
        <p:nvSpPr>
          <p:cNvPr id="40" name="Rectangle : avec coins rognés en diagonale 39">
            <a:extLst>
              <a:ext uri="{FF2B5EF4-FFF2-40B4-BE49-F238E27FC236}">
                <a16:creationId xmlns:a16="http://schemas.microsoft.com/office/drawing/2014/main" id="{6DC022FC-28AE-50D7-269E-A31140D82996}"/>
              </a:ext>
            </a:extLst>
          </p:cNvPr>
          <p:cNvSpPr/>
          <p:nvPr/>
        </p:nvSpPr>
        <p:spPr>
          <a:xfrm>
            <a:off x="7888837" y="2734998"/>
            <a:ext cx="1437072" cy="370766"/>
          </a:xfrm>
          <a:prstGeom prst="snip2DiagRect">
            <a:avLst/>
          </a:prstGeom>
          <a:solidFill>
            <a:srgbClr val="011F39"/>
          </a:solidFill>
          <a:ln>
            <a:solidFill>
              <a:srgbClr val="0651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Spring Data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7D70FEAB-684F-4C39-1AF5-EEBB356FE275}"/>
              </a:ext>
            </a:extLst>
          </p:cNvPr>
          <p:cNvCxnSpPr>
            <a:cxnSpLocks/>
          </p:cNvCxnSpPr>
          <p:nvPr/>
        </p:nvCxnSpPr>
        <p:spPr>
          <a:xfrm>
            <a:off x="9546837" y="5233430"/>
            <a:ext cx="1005545" cy="0"/>
          </a:xfrm>
          <a:prstGeom prst="straightConnector1">
            <a:avLst/>
          </a:prstGeom>
          <a:ln w="38100" cmpd="sng">
            <a:solidFill>
              <a:srgbClr val="95B258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37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7039B82E-248A-E9BB-B359-FE75DAA2329F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844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dirty="0">
                <a:solidFill>
                  <a:srgbClr val="011F39"/>
                </a:solidFill>
              </a:rPr>
              <a:t>Pour utiliser Spring Data REST, il faut ajouter le starter : </a:t>
            </a:r>
            <a:r>
              <a:rPr lang="fr-FR" sz="2400" dirty="0" err="1">
                <a:solidFill>
                  <a:srgbClr val="95B258"/>
                </a:solidFill>
              </a:rPr>
              <a:t>spring</a:t>
            </a:r>
            <a:r>
              <a:rPr lang="fr-FR" sz="2400" dirty="0">
                <a:solidFill>
                  <a:srgbClr val="95B258"/>
                </a:solidFill>
              </a:rPr>
              <a:t>-boot-starter-data-</a:t>
            </a:r>
            <a:r>
              <a:rPr lang="fr-FR" sz="2400" dirty="0" err="1">
                <a:solidFill>
                  <a:srgbClr val="95B258"/>
                </a:solidFill>
              </a:rPr>
              <a:t>rest</a:t>
            </a:r>
            <a:endParaRPr lang="fr-FR" sz="2400" dirty="0">
              <a:solidFill>
                <a:srgbClr val="95B258"/>
              </a:solidFill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011F39"/>
              </a:solidFill>
            </a:endParaRPr>
          </a:p>
          <a:p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Dans une application Spring Data REST, il faut créer 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BO avec des clefs primaires simples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Utiliser Spring Data pour que les BO soient mappés sur la base de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Créer les Repository de chaque BO</a:t>
            </a:r>
          </a:p>
          <a:p>
            <a:endParaRPr lang="fr-FR" sz="2400" dirty="0">
              <a:cs typeface="Segoe UI" panose="020B0502040204020203" pitchFamily="34" charset="0"/>
            </a:endParaRPr>
          </a:p>
          <a:p>
            <a:r>
              <a:rPr lang="fr-FR" sz="24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 </a:t>
            </a:r>
            <a:r>
              <a:rPr lang="fr-FR" sz="2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génèrera les contrôleurs automatiquement sur les Repository de Spring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L’URL sera avec le nom de la classe BO au pluriel (en Anglais)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Exemples BO &lt;-&gt; URL 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Article     &lt;-&gt; http://localhost:8080/articles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Category</a:t>
            </a:r>
            <a:r>
              <a:rPr lang="fr-FR" sz="1400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&lt;-&gt; http://localhost:8080/categories</a:t>
            </a:r>
            <a:endParaRPr lang="fr-FR" sz="2400" dirty="0">
              <a:solidFill>
                <a:srgbClr val="011F39"/>
              </a:solidFill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Introduction à Spring Data 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Java </a:t>
            </a:r>
            <a:r>
              <a:rPr lang="fr-FR" dirty="0" err="1">
                <a:solidFill>
                  <a:srgbClr val="141E26"/>
                </a:solidFill>
              </a:rPr>
              <a:t>Frameworks</a:t>
            </a:r>
            <a:endParaRPr lang="fr-FR" dirty="0">
              <a:solidFill>
                <a:srgbClr val="141E26"/>
              </a:solidFill>
            </a:endParaRP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Java </a:t>
            </a:r>
            <a:r>
              <a:rPr lang="fr-FR" dirty="0" err="1">
                <a:solidFill>
                  <a:schemeClr val="bg1"/>
                </a:solidFill>
              </a:rPr>
              <a:t>Frameworks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Spring Data REST</a:t>
            </a:r>
          </a:p>
          <a:p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place de Spring Data REST</a:t>
            </a:r>
          </a:p>
        </p:txBody>
      </p:sp>
    </p:spTree>
    <p:extLst>
      <p:ext uri="{BB962C8B-B14F-4D97-AF65-F5344CB8AC3E}">
        <p14:creationId xmlns:p14="http://schemas.microsoft.com/office/powerpoint/2010/main" val="392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f17460-2ce9-4a13-ba7e-618f50074c06">
      <Terms xmlns="http://schemas.microsoft.com/office/infopath/2007/PartnerControls"/>
    </lcf76f155ced4ddcb4097134ff3c332f>
    <TaxCatchAll xmlns="ba394ada-9c4d-4f3d-881a-7e9f447e96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EFB5204D723459553F1AE909AB3D0" ma:contentTypeVersion="15" ma:contentTypeDescription="Crée un document." ma:contentTypeScope="" ma:versionID="8bab029539f42b6040b2ca345d01074d">
  <xsd:schema xmlns:xsd="http://www.w3.org/2001/XMLSchema" xmlns:xs="http://www.w3.org/2001/XMLSchema" xmlns:p="http://schemas.microsoft.com/office/2006/metadata/properties" xmlns:ns2="84f17460-2ce9-4a13-ba7e-618f50074c06" xmlns:ns3="ba394ada-9c4d-4f3d-881a-7e9f447e96a5" targetNamespace="http://schemas.microsoft.com/office/2006/metadata/properties" ma:root="true" ma:fieldsID="0ebe872362ea82d170489b80325a914e" ns2:_="" ns3:_="">
    <xsd:import namespace="84f17460-2ce9-4a13-ba7e-618f50074c06"/>
    <xsd:import namespace="ba394ada-9c4d-4f3d-881a-7e9f447e9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17460-2ce9-4a13-ba7e-618f50074c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94ada-9c4d-4f3d-881a-7e9f447e96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c9592c2-8559-48b1-9c2e-fbad2026dc9e}" ma:internalName="TaxCatchAll" ma:showField="CatchAllData" ma:web="ba394ada-9c4d-4f3d-881a-7e9f447e96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CB6624-1609-4572-A7CE-2DB37954289A}"/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13057</TotalTime>
  <Words>1555</Words>
  <Application>Microsoft Office PowerPoint</Application>
  <PresentationFormat>Grand écran</PresentationFormat>
  <Paragraphs>228</Paragraphs>
  <Slides>22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Consolas</vt:lpstr>
      <vt:lpstr>Segoe UI Light</vt:lpstr>
      <vt:lpstr>Calibri</vt:lpstr>
      <vt:lpstr>Arial</vt:lpstr>
      <vt:lpstr>Segoe UI</vt:lpstr>
      <vt:lpstr>Thème Office</vt:lpstr>
      <vt:lpstr>Java Frameworks Module 05 – Spring Data REST</vt:lpstr>
      <vt:lpstr>Présentation PowerPoint</vt:lpstr>
      <vt:lpstr>Rappels sur Web Service REST</vt:lpstr>
      <vt:lpstr>Introduction à Spring Data REST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2354</cp:revision>
  <dcterms:created xsi:type="dcterms:W3CDTF">2023-01-06T06:52:31Z</dcterms:created>
  <dcterms:modified xsi:type="dcterms:W3CDTF">2023-09-07T06:42:47Z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0x0101004F3EFB5204D723459553F1AE909AB3D0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</Properties>
</file>